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364" r:id="rId2"/>
    <p:sldId id="318" r:id="rId3"/>
    <p:sldId id="319" r:id="rId4"/>
    <p:sldId id="328" r:id="rId5"/>
    <p:sldId id="327" r:id="rId6"/>
    <p:sldId id="326" r:id="rId7"/>
    <p:sldId id="335" r:id="rId8"/>
    <p:sldId id="337" r:id="rId9"/>
    <p:sldId id="365" r:id="rId10"/>
    <p:sldId id="338" r:id="rId11"/>
    <p:sldId id="339" r:id="rId12"/>
    <p:sldId id="370" r:id="rId13"/>
    <p:sldId id="325" r:id="rId14"/>
    <p:sldId id="371" r:id="rId15"/>
    <p:sldId id="369" r:id="rId16"/>
    <p:sldId id="332" r:id="rId17"/>
    <p:sldId id="349" r:id="rId18"/>
    <p:sldId id="368" r:id="rId19"/>
    <p:sldId id="334" r:id="rId20"/>
    <p:sldId id="363" r:id="rId21"/>
    <p:sldId id="321" r:id="rId22"/>
  </p:sldIdLst>
  <p:sldSz cx="12192000" cy="6858000"/>
  <p:notesSz cx="6858000" cy="9144000"/>
  <p:embeddedFontLst>
    <p:embeddedFont>
      <p:font typeface="KaiTi" panose="02010609060101010101" pitchFamily="49" charset="-122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Alibaba PuHuiTi 3.0 55 Regular" pitchFamily="18" charset="-122"/>
      <p:regular r:id="rId28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79"/>
    <p:restoredTop sz="84577"/>
  </p:normalViewPr>
  <p:slideViewPr>
    <p:cSldViewPr snapToGrid="0">
      <p:cViewPr varScale="1">
        <p:scale>
          <a:sx n="97" d="100"/>
          <a:sy n="97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44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26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4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78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>
            <a:extLst>
              <a:ext uri="{FF2B5EF4-FFF2-40B4-BE49-F238E27FC236}">
                <a16:creationId xmlns:a16="http://schemas.microsoft.com/office/drawing/2014/main" id="{1898E054-CF04-BA53-2401-5791B5DE5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251575"/>
            <a:ext cx="11520000" cy="14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03252A-BA26-6B2D-4A6A-016C692C744A}"/>
              </a:ext>
            </a:extLst>
          </p:cNvPr>
          <p:cNvCxnSpPr>
            <a:cxnSpLocks/>
          </p:cNvCxnSpPr>
          <p:nvPr userDrawn="1"/>
        </p:nvCxnSpPr>
        <p:spPr>
          <a:xfrm>
            <a:off x="336000" y="268759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8A889E8-D770-BA0E-B188-ED29D803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6000" y="2873101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A46147C-252A-97C5-B611-C050F2A9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5417882C-1B9B-D09E-F3B4-09DF64C35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000" y="5687217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61408"/>
            <a:ext cx="11520000" cy="54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5735"/>
            <a:ext cx="11520000" cy="540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51BCA46-FCC7-27C8-5B9F-50EF70D0AD98}"/>
              </a:ext>
            </a:extLst>
          </p:cNvPr>
          <p:cNvCxnSpPr>
            <a:cxnSpLocks/>
          </p:cNvCxnSpPr>
          <p:nvPr userDrawn="1"/>
        </p:nvCxnSpPr>
        <p:spPr>
          <a:xfrm>
            <a:off x="336000" y="709703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07535B4-2662-4212-44E4-7F202063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CC8B726D-3AD5-9E5E-0469-A1BC2BC4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828045"/>
            <a:ext cx="11520000" cy="1440000"/>
          </a:xfrm>
        </p:spPr>
        <p:txBody>
          <a:bodyPr lIns="90000" anchor="b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5B17C10-FDBC-EDCD-746C-70E9EA56A9CD}"/>
              </a:ext>
            </a:extLst>
          </p:cNvPr>
          <p:cNvCxnSpPr>
            <a:cxnSpLocks/>
          </p:cNvCxnSpPr>
          <p:nvPr userDrawn="1"/>
        </p:nvCxnSpPr>
        <p:spPr>
          <a:xfrm>
            <a:off x="336000" y="326406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869E5A3-7AF5-8FCE-BAB5-2F459CCA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kumimoji="1" lang="zh-CN" altLang="en-US" smtClean="0"/>
            </a:lvl1pPr>
          </a:lstStyle>
          <a:p>
            <a:fld id="{96D413B8-AD3F-9745-BBA2-FF796D2423C5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2025/2/5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A89306-A0DC-4CC7-1A00-4EAC28373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AuditPCH: Auditable Payment Channel Hub with Privacy Protection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D646A-2602-0EA8-FEDC-339A784E9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IEEE TIFS 2024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0503D-4002-CF78-E13C-CEB57CAF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7C9AE9-325B-FE79-92AA-E6485A3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汇报人：赵路路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98202F-2A89-0ACB-F681-FDF9432E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268990"/>
            <a:ext cx="9360000" cy="5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5779A-6D31-6FC7-3E69-AF239D09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2.3 Malleable Proof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AD486-1B1A-6439-04DE-63D1E03F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12752E-CD92-D230-795E-4CB68983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7788"/>
            <a:ext cx="5760000" cy="59001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836E4-3AFE-698C-EDB4-192AEACE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5790"/>
            <a:ext cx="5760000" cy="1447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783FF4-73E8-F489-5A93-98AA6F79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7788"/>
            <a:ext cx="5760000" cy="2581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84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2BE0D-BE8E-9C75-C450-4E3F40C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1002-8423-D2AA-74AE-2DD0F1C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048D29-40C6-9DF8-8057-4D546EE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865735"/>
            <a:ext cx="5760000" cy="2014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4FC0F9-05D7-03CE-F476-F04F8972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0" y="865735"/>
            <a:ext cx="5760000" cy="5221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27819-B8DE-7F8C-EDAB-0A573DAB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0" y="1387888"/>
            <a:ext cx="5760000" cy="46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9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37C8B-7F1A-3279-F7B3-05B48FC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2.5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L</a:t>
            </a:r>
            <a:r>
              <a:rPr kumimoji="1" lang="en-US" altLang="zh-CN" baseline="30000" dirty="0"/>
              <a:t>+</a:t>
            </a:r>
            <a:endParaRPr kumimoji="1" lang="zh-CN" altLang="en-US" baseline="3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48854-EF13-A387-B8AA-83A50B34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B15E0-AEAF-1D4E-5C1D-AEEA7149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" y="865735"/>
            <a:ext cx="5760000" cy="5354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A7B6D1-C5F5-448F-CAF9-AB295B10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2" y="865735"/>
            <a:ext cx="5760000" cy="50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06A2F34-AB1B-A70A-03B2-7C4CEF012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 Linkable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Randomizable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Puzzle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B6A680-FE6A-E31E-3602-CA91B67C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7A036-AB66-FB1A-D21D-5AB8E803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3.1 Randomizable Puzzle Scheme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372DEE-F0A5-7FCC-ACC7-A9CF6A7D2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Assuming that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𝐾𝐺𝑒𝑛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𝐷𝑒𝑐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CN" dirty="0"/>
                  <a:t> is a linearly homomorphic encryption with statistical circuit privacy, the there exists a randomizable puzzle with statistical privacy.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372DEE-F0A5-7FCC-ACC7-A9CF6A7D2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01706-E0D5-0384-21AD-C9B45CA0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D46752-F52C-4162-6059-401F6AA3B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1"/>
          <a:stretch/>
        </p:blipFill>
        <p:spPr>
          <a:xfrm>
            <a:off x="336000" y="1958008"/>
            <a:ext cx="5760000" cy="4034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BEACFA-F6CF-2137-B4BD-59B7D9AE3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69"/>
          <a:stretch/>
        </p:blipFill>
        <p:spPr>
          <a:xfrm>
            <a:off x="6096000" y="1958008"/>
            <a:ext cx="5760000" cy="21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7A036-AB66-FB1A-D21D-5AB8E803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3.2 Linkable Randomizable Puzzle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01706-E0D5-0384-21AD-C9B45CA0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EC466B-9B12-D31B-AA37-D339A2D6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4109795" cy="57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DB03A2-9C1E-3160-E348-D9B6F9DF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95" y="865735"/>
            <a:ext cx="4114800" cy="3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0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0BA7CE9-C8B8-3AA9-95DB-FF8D7D3D8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4 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01E7BC-CED1-1193-05DE-2B0CFD0C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81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4.1 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Both hub and users can be malicious while auditor is entrusted with auditing and verifying.</a:t>
                </a:r>
              </a:p>
              <a:p>
                <a:r>
                  <a:rPr kumimoji="1" lang="en-US" altLang="zh-CN" dirty="0"/>
                  <a:t>PPT adversary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adopts static corruption.</a:t>
                </a:r>
              </a:p>
              <a:p>
                <a:r>
                  <a:rPr kumimoji="1" lang="en-US" altLang="zh-CN" dirty="0"/>
                  <a:t>Synchronous communication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secure transmission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Blockchain is a global ledger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𝐴𝑢𝑑𝑖𝑡𝑃𝐶𝐻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defines five operations: setup, open, pay, close, and audit.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1" t="-939" r="-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1299E4-777F-8644-D75F-45EFF9FC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96" y="3332102"/>
            <a:ext cx="614560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4.2 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D41E87-6829-22F1-1B23-61A356E1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75" y="865188"/>
            <a:ext cx="9309649" cy="54006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75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970E280-4E5B-E000-E77B-7192E19C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5 Performance Analysis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F3161-9DEB-9009-A883-4DDC92D7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2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D702-9F55-6209-1948-8322F7E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5206A-3469-0297-16D5-7926BF84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Preliminaries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Linkable Randomizable Puzzle Scheme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Auditable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Anonymous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PCH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33A2E-3300-8BB9-4D14-ECB382A3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7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7960-CAE8-0388-C12A-4CE61AED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Performance Analysis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9154C-89C0-346C-2EB8-EECA1E22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799E466-759B-E02D-C5FE-C8D37923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5735"/>
            <a:ext cx="11520000" cy="5400000"/>
          </a:xfrm>
        </p:spPr>
        <p:txBody>
          <a:bodyPr/>
          <a:lstStyle/>
          <a:p>
            <a:r>
              <a:rPr kumimoji="1" lang="en-US" altLang="zh-CN" dirty="0"/>
              <a:t>1.6GHz Intel Core i5-8265U with 8-Core and 8GB RAM.</a:t>
            </a:r>
          </a:p>
          <a:p>
            <a:r>
              <a:rPr kumimoji="1" lang="en-US" altLang="zh-CN" dirty="0"/>
              <a:t>Java &amp; C with JPBC and Relic.</a:t>
            </a:r>
          </a:p>
          <a:p>
            <a:r>
              <a:rPr kumimoji="1" lang="en" altLang="zh-CN" dirty="0"/>
              <a:t>Secp256kl elliptic curve.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860DC2-3F26-A9D0-5084-9514E7FA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00" y="1276472"/>
            <a:ext cx="5040000" cy="30821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B2AB6E-9EAD-88CC-2F57-B12A1A54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643482"/>
            <a:ext cx="5760000" cy="30489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6E4DAC-AA49-2B28-FD05-217DC504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74" y="4495548"/>
            <a:ext cx="5040000" cy="19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1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705BEA9-48B7-D0DF-02AC-8FDFA2734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Thanks! Questions?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6ABB29-F4E0-9B55-9100-3754050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39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BDA4BDC-7F0F-8126-02F4-C9BA888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 Background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28C95-A982-C9F7-F908-4409443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DD5B1-1E88-9D81-53A9-99F939F7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1.1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80321-8662-5E89-3762-9EE92880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rgbClr val="C00000"/>
                </a:solidFill>
              </a:rPr>
              <a:t>Two users</a:t>
            </a:r>
            <a:r>
              <a:rPr kumimoji="1" lang="en" altLang="zh-CN" dirty="0"/>
              <a:t> open a payment channel and perform </a:t>
            </a:r>
            <a:r>
              <a:rPr kumimoji="1" lang="en" altLang="zh-CN" dirty="0">
                <a:solidFill>
                  <a:srgbClr val="C00000"/>
                </a:solidFill>
              </a:rPr>
              <a:t>off-chain</a:t>
            </a:r>
            <a:r>
              <a:rPr kumimoji="1" lang="en" altLang="zh-CN" dirty="0"/>
              <a:t> payments by updating the channel state enjoying </a:t>
            </a:r>
            <a:r>
              <a:rPr kumimoji="1" lang="en" altLang="zh-CN" dirty="0">
                <a:solidFill>
                  <a:srgbClr val="C00000"/>
                </a:solidFill>
              </a:rPr>
              <a:t>high payment throughput</a:t>
            </a:r>
            <a:r>
              <a:rPr kumimoji="1" lang="en" altLang="zh-CN" dirty="0"/>
              <a:t> and </a:t>
            </a:r>
            <a:r>
              <a:rPr kumimoji="1" lang="en" altLang="zh-CN" dirty="0">
                <a:solidFill>
                  <a:srgbClr val="C00000"/>
                </a:solidFill>
              </a:rPr>
              <a:t>low confirmation delay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If there are more than two users, each pair of users needs to establish their own payment channel to facilitate the payment, which is a </a:t>
            </a:r>
            <a:r>
              <a:rPr kumimoji="1" lang="en" altLang="zh-CN" dirty="0">
                <a:solidFill>
                  <a:srgbClr val="C00000"/>
                </a:solidFill>
              </a:rPr>
              <a:t>non-scalable approach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Payment Channel Networks (PCN) enable two users with no direct payment channel to pay each other through the channels of </a:t>
            </a:r>
            <a:r>
              <a:rPr kumimoji="1" lang="en" altLang="zh-CN" dirty="0">
                <a:solidFill>
                  <a:srgbClr val="C00000"/>
                </a:solidFill>
              </a:rPr>
              <a:t>some intermediaries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PCN payments may require multi-channel paths and intermediaries to actively participate in relaying the payments, which can lead to their failure.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F3027-5463-5C8B-EC11-7ED0E988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7DF6A-1038-F89A-3F50-7ECB504F897F}"/>
              </a:ext>
            </a:extLst>
          </p:cNvPr>
          <p:cNvGrpSpPr/>
          <p:nvPr/>
        </p:nvGrpSpPr>
        <p:grpSpPr>
          <a:xfrm>
            <a:off x="960674" y="4460141"/>
            <a:ext cx="10270651" cy="1961626"/>
            <a:chOff x="960675" y="4540575"/>
            <a:chExt cx="10270651" cy="19616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E7F95F-99F4-7776-31F0-F22900C8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571" b="14100"/>
            <a:stretch/>
          </p:blipFill>
          <p:spPr>
            <a:xfrm rot="5400000">
              <a:off x="1771481" y="3729769"/>
              <a:ext cx="1618387" cy="32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9B4E656-9A41-B4B0-D993-4BC4B0392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78" r="33285" b="14100"/>
            <a:stretch/>
          </p:blipFill>
          <p:spPr>
            <a:xfrm rot="5400000">
              <a:off x="5233420" y="3783155"/>
              <a:ext cx="1725160" cy="324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473995D-85D8-0CAE-7B05-614941190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15" b="14100"/>
            <a:stretch/>
          </p:blipFill>
          <p:spPr>
            <a:xfrm rot="5400000">
              <a:off x="8784691" y="3747210"/>
              <a:ext cx="1653269" cy="324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AB8EC7-58CF-4683-BAE6-5C39F8AFE3E0}"/>
                </a:ext>
              </a:extLst>
            </p:cNvPr>
            <p:cNvSpPr txBox="1"/>
            <p:nvPr/>
          </p:nvSpPr>
          <p:spPr>
            <a:xfrm>
              <a:off x="2039500" y="618986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DF8D98-4A4A-B3A2-7DCB-38CD0D39170B}"/>
                </a:ext>
              </a:extLst>
            </p:cNvPr>
            <p:cNvSpPr txBox="1"/>
            <p:nvPr/>
          </p:nvSpPr>
          <p:spPr>
            <a:xfrm>
              <a:off x="5474676" y="619442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A0030EB-CEC0-514B-68C3-B0BC40EB8ABD}"/>
                </a:ext>
              </a:extLst>
            </p:cNvPr>
            <p:cNvSpPr txBox="1"/>
            <p:nvPr/>
          </p:nvSpPr>
          <p:spPr>
            <a:xfrm>
              <a:off x="9080571" y="6194424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7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D54AD-6E78-4A28-7BB2-A9DD691A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1.2 Challenges in Auditable Anonymous PCH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7F20A-CF7B-1853-0DF2-96E0F7C9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Atomicity:</a:t>
            </a:r>
            <a:r>
              <a:rPr kumimoji="1" lang="en" altLang="zh-CN" dirty="0"/>
              <a:t> For any payment of m coins from S to R, the PCH should ensure that either R receives m coins from T and T receives m coins from S, or both parties receive none.</a:t>
            </a:r>
          </a:p>
          <a:p>
            <a:r>
              <a:rPr kumimoji="1" lang="en" altLang="zh-CN" b="1" dirty="0"/>
              <a:t>Value Privacy:</a:t>
            </a:r>
            <a:r>
              <a:rPr kumimoji="1" lang="en" altLang="zh-CN" dirty="0"/>
              <a:t> T should not know the payment amount between S and R.</a:t>
            </a:r>
          </a:p>
          <a:p>
            <a:r>
              <a:rPr kumimoji="1" lang="en" altLang="zh-CN" b="1" dirty="0"/>
              <a:t>Relationship Anonymity:</a:t>
            </a:r>
            <a:r>
              <a:rPr kumimoji="1" lang="en" altLang="zh-CN" dirty="0"/>
              <a:t> T should not be able to find out if there is any relation between S and R of a specific payment.</a:t>
            </a:r>
          </a:p>
          <a:p>
            <a:r>
              <a:rPr kumimoji="1" lang="en" altLang="zh-CN" b="1" dirty="0"/>
              <a:t>Griefing Resistance:</a:t>
            </a:r>
            <a:r>
              <a:rPr kumimoji="1" lang="en" altLang="zh-CN" dirty="0"/>
              <a:t> The PCH should only initiate a payment procedure if R can prove that the payment request are previously backed by some coins locked by a S during the payment procedure.</a:t>
            </a:r>
          </a:p>
          <a:p>
            <a:r>
              <a:rPr kumimoji="1" lang="en" altLang="zh-CN" b="1" dirty="0">
                <a:solidFill>
                  <a:srgbClr val="C00000"/>
                </a:solidFill>
              </a:rPr>
              <a:t>Illegal Financial Activity Auditability: </a:t>
            </a:r>
            <a:r>
              <a:rPr kumimoji="1" lang="en" altLang="zh-CN" dirty="0"/>
              <a:t>A should know the relationship of S and R and verify the integrity of payments.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6F61D-2D6D-0772-C8E0-14EDD70B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3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01B-F3BA-D866-5FDD-DFEFD196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1.3 Abstract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AB49F-E00F-0A80-6A26-BA3AE14F1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/>
              <a:t>PCH Definition:</a:t>
            </a:r>
          </a:p>
          <a:p>
            <a:pPr marL="0" indent="0">
              <a:buNone/>
            </a:pPr>
            <a:r>
              <a:rPr kumimoji="1" lang="en-US" altLang="zh-CN" dirty="0"/>
              <a:t>Anonymous Payment Channel Hub (PCH), one of the most promising layer-two solutions, settles the </a:t>
            </a:r>
            <a:r>
              <a:rPr kumimoji="1" lang="en-US" altLang="zh-CN" dirty="0">
                <a:solidFill>
                  <a:srgbClr val="C00000"/>
                </a:solidFill>
              </a:rPr>
              <a:t>scalability</a:t>
            </a:r>
            <a:r>
              <a:rPr kumimoji="1" lang="en-US" altLang="zh-CN" dirty="0"/>
              <a:t> issue in blockchain while guaranteeing the </a:t>
            </a:r>
            <a:r>
              <a:rPr kumimoji="1" lang="en-US" altLang="zh-CN" dirty="0">
                <a:solidFill>
                  <a:srgbClr val="C00000"/>
                </a:solidFill>
              </a:rPr>
              <a:t>unlinkability</a:t>
            </a:r>
            <a:r>
              <a:rPr kumimoji="1" lang="en-US" altLang="zh-CN" dirty="0"/>
              <a:t> of transacting parties.</a:t>
            </a:r>
          </a:p>
          <a:p>
            <a:r>
              <a:rPr kumimoji="1" lang="en-US" altLang="zh-CN" b="1" dirty="0"/>
              <a:t>Problem:</a:t>
            </a:r>
          </a:p>
          <a:p>
            <a:pPr marL="0" indent="0">
              <a:buNone/>
            </a:pPr>
            <a:r>
              <a:rPr kumimoji="1" lang="en-US" altLang="zh-CN" dirty="0"/>
              <a:t>Developments bring conflicting requirements, i.e., </a:t>
            </a:r>
            <a:r>
              <a:rPr kumimoji="1" lang="en-US" altLang="zh-CN" dirty="0">
                <a:solidFill>
                  <a:srgbClr val="C00000"/>
                </a:solidFill>
              </a:rPr>
              <a:t>hiding the sender-to-receiver relationships from any third party but opening the relationship to the auditor</a:t>
            </a:r>
            <a:r>
              <a:rPr kumimoji="1" lang="en-US" altLang="zh-CN" dirty="0"/>
              <a:t>. Existing works do not support these requirements simultaneously since off-chain transactions are not recorded in the blockchain.</a:t>
            </a:r>
          </a:p>
          <a:p>
            <a:r>
              <a:rPr kumimoji="1" lang="en-US" altLang="zh-CN" b="1" dirty="0"/>
              <a:t>This work:</a:t>
            </a:r>
          </a:p>
          <a:p>
            <a:pPr marL="0" indent="0">
              <a:buNone/>
            </a:pPr>
            <a:r>
              <a:rPr kumimoji="1" lang="en-US" altLang="zh-CN" dirty="0"/>
              <a:t>The first anonymous PCH solution that provides </a:t>
            </a:r>
            <a:r>
              <a:rPr kumimoji="1" lang="en-US" altLang="zh-CN" dirty="0">
                <a:solidFill>
                  <a:srgbClr val="C00000"/>
                </a:solidFill>
              </a:rPr>
              <a:t>privacy </a:t>
            </a:r>
            <a:r>
              <a:rPr kumimoji="1" lang="en-US" altLang="zh-CN" dirty="0"/>
              <a:t>&amp;</a:t>
            </a:r>
            <a:r>
              <a:rPr kumimoji="1" lang="en-US" altLang="zh-CN" dirty="0">
                <a:solidFill>
                  <a:srgbClr val="C00000"/>
                </a:solidFill>
              </a:rPr>
              <a:t> auditability</a:t>
            </a:r>
            <a:r>
              <a:rPr kumimoji="1" lang="en-US" altLang="zh-CN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Linkable randomizable puzzle for conditional transactions.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A novel auditable solution for PCH.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Formal security proof &amp; extensive experiments and evaluation.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E8FB9-53D7-194D-3D79-6AFD2330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7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4C2F0E-AFCA-07FE-9577-546FD3913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 Preliminaries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F2A321-C600-E302-726C-B27E250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36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0C44-6741-F898-75D3-82469031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2.1 Public Key Encryption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1A208-C446-2330-8D38-2375F91F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8D08DF-FA48-8606-F803-3B8A2CCF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45"/>
          <a:stretch/>
        </p:blipFill>
        <p:spPr>
          <a:xfrm>
            <a:off x="336000" y="865735"/>
            <a:ext cx="5760000" cy="264368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E8C80E-2758-6FB7-2AC9-C6FD095E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782" y="865735"/>
            <a:ext cx="3988035" cy="572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83973D1-CE72-DF45-1116-E1F8B842989D}"/>
              </a:ext>
            </a:extLst>
          </p:cNvPr>
          <p:cNvGrpSpPr/>
          <p:nvPr/>
        </p:nvGrpSpPr>
        <p:grpSpPr>
          <a:xfrm>
            <a:off x="336000" y="3513270"/>
            <a:ext cx="5760000" cy="3077086"/>
            <a:chOff x="336000" y="3513270"/>
            <a:chExt cx="5760000" cy="307708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34D3F0B-85B8-85F1-51FA-EC0A383CF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000" y="3513270"/>
              <a:ext cx="5760000" cy="30770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235D69-745E-ABBA-1757-C94B2D69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61752" y="5357700"/>
              <a:ext cx="2386703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00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27B0-5372-9B0A-6D09-69174FE5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2F29A-06AB-AA44-0C41-1F7C44F7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2.2 Commitment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AC4B5-9297-3CF4-406C-3B642C8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C6484-3C89-F12D-E9BC-7AE910FC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9" b="-1"/>
          <a:stretch/>
        </p:blipFill>
        <p:spPr>
          <a:xfrm>
            <a:off x="336000" y="865735"/>
            <a:ext cx="5760000" cy="29524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657A3C-C874-3050-BB98-FBC243D3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0" y="3982488"/>
            <a:ext cx="8640000" cy="185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95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604</Words>
  <Application>Microsoft Macintosh PowerPoint</Application>
  <PresentationFormat>宽屏</PresentationFormat>
  <Paragraphs>84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Times New Roman</vt:lpstr>
      <vt:lpstr>Cambria Math</vt:lpstr>
      <vt:lpstr>等线</vt:lpstr>
      <vt:lpstr>KaiTi</vt:lpstr>
      <vt:lpstr>Alibaba PuHuiTi 3.0 55 Regular</vt:lpstr>
      <vt:lpstr>等线 Light</vt:lpstr>
      <vt:lpstr>Office 主题​​</vt:lpstr>
      <vt:lpstr>PowerPoint 演示文稿</vt:lpstr>
      <vt:lpstr>Outline</vt:lpstr>
      <vt:lpstr>PowerPoint 演示文稿</vt:lpstr>
      <vt:lpstr>1.1 Payment Channel</vt:lpstr>
      <vt:lpstr>1.2 Challenges in Auditable Anonymous PCH</vt:lpstr>
      <vt:lpstr>1.3 Abstract</vt:lpstr>
      <vt:lpstr>PowerPoint 演示文稿</vt:lpstr>
      <vt:lpstr>2.1 Public Key Encryption</vt:lpstr>
      <vt:lpstr>2.2 Commitment Scheme</vt:lpstr>
      <vt:lpstr>2.3 Malleable Proof Scheme</vt:lpstr>
      <vt:lpstr>2.4 Adaptor Signature</vt:lpstr>
      <vt:lpstr>2.5 High-level Design of A2L+</vt:lpstr>
      <vt:lpstr>PowerPoint 演示文稿</vt:lpstr>
      <vt:lpstr>3.1 Randomizable Puzzle Scheme</vt:lpstr>
      <vt:lpstr>3.2 Linkable Randomizable Puzzle Scheme</vt:lpstr>
      <vt:lpstr>PowerPoint 演示文稿</vt:lpstr>
      <vt:lpstr>4.1 Security Model</vt:lpstr>
      <vt:lpstr>4.2 Auditable Anonymous PCH</vt:lpstr>
      <vt:lpstr>PowerPoint 演示文稿</vt:lpstr>
      <vt:lpstr>5.1 Performance Analysis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Microsoft Office User</cp:lastModifiedBy>
  <cp:revision>861</cp:revision>
  <dcterms:created xsi:type="dcterms:W3CDTF">2024-06-27T01:31:39Z</dcterms:created>
  <dcterms:modified xsi:type="dcterms:W3CDTF">2025-02-05T10:17:35Z</dcterms:modified>
</cp:coreProperties>
</file>